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19"/>
  </p:notesMasterIdLst>
  <p:sldIdLst>
    <p:sldId id="256" r:id="rId4"/>
    <p:sldId id="281" r:id="rId5"/>
    <p:sldId id="276" r:id="rId6"/>
    <p:sldId id="284" r:id="rId7"/>
    <p:sldId id="277" r:id="rId8"/>
    <p:sldId id="285" r:id="rId9"/>
    <p:sldId id="283" r:id="rId10"/>
    <p:sldId id="286" r:id="rId11"/>
    <p:sldId id="279" r:id="rId12"/>
    <p:sldId id="278" r:id="rId13"/>
    <p:sldId id="288" r:id="rId14"/>
    <p:sldId id="290" r:id="rId15"/>
    <p:sldId id="289" r:id="rId16"/>
    <p:sldId id="282" r:id="rId17"/>
    <p:sldId id="292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46B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33432FD1-77D9-4807-BD88-F92448A99F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01F8BC0-F319-4C9D-81EF-42F4BBF3256A}" type="slidenum">
              <a:rPr lang="it-IT" smtClean="0">
                <a:latin typeface="Times New Roman" pitchFamily="18" charset="0"/>
                <a:ea typeface="Microsoft YaHei" pitchFamily="34" charset="-122"/>
              </a:rPr>
              <a:pPr>
                <a:buFont typeface="Wingdings" pitchFamily="2" charset="2"/>
                <a:buNone/>
              </a:pPr>
              <a:t>2</a:t>
            </a:fld>
            <a:endParaRPr 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249B51C7-8465-48F4-8155-443CC83C55B7}" type="slidenum">
              <a:rPr lang="it-IT" smtClean="0">
                <a:latin typeface="Times New Roman" pitchFamily="18" charset="0"/>
                <a:ea typeface="Microsoft YaHei" pitchFamily="34" charset="-122"/>
              </a:rPr>
              <a:pPr>
                <a:buFont typeface="Wingdings" pitchFamily="2" charset="2"/>
                <a:buNone/>
              </a:pPr>
              <a:t>7</a:t>
            </a:fld>
            <a:endParaRPr 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6875FEC2-E1D9-41A0-9C13-76134E5CFF08}" type="slidenum">
              <a:rPr lang="it-IT" smtClean="0">
                <a:latin typeface="Times New Roman" pitchFamily="18" charset="0"/>
                <a:ea typeface="Microsoft YaHei" pitchFamily="34" charset="-122"/>
              </a:rPr>
              <a:pPr>
                <a:buFont typeface="Wingdings" pitchFamily="2" charset="2"/>
                <a:buNone/>
              </a:pPr>
              <a:t>14</a:t>
            </a:fld>
            <a:endParaRPr lang="it-IT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FEE363B3-1BFB-43C0-AEA7-755E2C3EA943}" type="datetime1">
              <a:rPr lang="it-IT"/>
              <a:pPr>
                <a:defRPr/>
              </a:pPr>
              <a:t>01/07/2013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5EC858EE-C568-4A8A-9668-2946244086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44" r:id="rId2"/>
    <p:sldLayoutId id="2147483843" r:id="rId3"/>
    <p:sldLayoutId id="2147483842" r:id="rId4"/>
    <p:sldLayoutId id="2147483841" r:id="rId5"/>
    <p:sldLayoutId id="2147483840" r:id="rId6"/>
    <p:sldLayoutId id="2147483839" r:id="rId7"/>
    <p:sldLayoutId id="2147483838" r:id="rId8"/>
    <p:sldLayoutId id="2147483837" r:id="rId9"/>
    <p:sldLayoutId id="2147483836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4" r:id="rId2"/>
    <p:sldLayoutId id="2147483853" r:id="rId3"/>
    <p:sldLayoutId id="2147483852" r:id="rId4"/>
    <p:sldLayoutId id="2147483851" r:id="rId5"/>
    <p:sldLayoutId id="2147483850" r:id="rId6"/>
    <p:sldLayoutId id="2147483849" r:id="rId7"/>
    <p:sldLayoutId id="2147483848" r:id="rId8"/>
    <p:sldLayoutId id="2147483847" r:id="rId9"/>
    <p:sldLayoutId id="2147483846" r:id="rId10"/>
    <p:sldLayoutId id="214748384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5" r:id="rId2"/>
    <p:sldLayoutId id="2147483864" r:id="rId3"/>
    <p:sldLayoutId id="2147483863" r:id="rId4"/>
    <p:sldLayoutId id="2147483862" r:id="rId5"/>
    <p:sldLayoutId id="2147483861" r:id="rId6"/>
    <p:sldLayoutId id="2147483860" r:id="rId7"/>
    <p:sldLayoutId id="2147483859" r:id="rId8"/>
    <p:sldLayoutId id="2147483858" r:id="rId9"/>
    <p:sldLayoutId id="2147483857" r:id="rId10"/>
    <p:sldLayoutId id="2147483856" r:id="rId11"/>
    <p:sldLayoutId id="2147483868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525" y="2276475"/>
            <a:ext cx="9007475" cy="2232025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z="2800" smtClean="0"/>
              <a:t>Maurizio Ambrosini, università di Milano,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35150" y="2349500"/>
            <a:ext cx="6408738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it-IT" sz="4000">
                <a:solidFill>
                  <a:schemeClr val="bg1"/>
                </a:solidFill>
                <a:latin typeface="Constantia" pitchFamily="18" charset="0"/>
              </a:rPr>
              <a:t>Cittadinanza e integrazione degli immigrati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Cittadinanza transnazionale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Arial" pitchFamily="-106" charset="0"/>
              <a:buChar char="•"/>
              <a:defRPr/>
            </a:pPr>
            <a:r>
              <a:rPr lang="it-IT" dirty="0" smtClean="0">
                <a:latin typeface="+mj-lt"/>
              </a:rPr>
              <a:t>Crescono forme di cittadinanza transnazionale (</a:t>
            </a:r>
            <a:r>
              <a:rPr lang="it-IT" dirty="0" err="1" smtClean="0">
                <a:latin typeface="+mj-lt"/>
              </a:rPr>
              <a:t>Bosniak</a:t>
            </a:r>
            <a:r>
              <a:rPr lang="it-IT" dirty="0" smtClean="0">
                <a:latin typeface="+mj-lt"/>
              </a:rPr>
              <a:t>)</a:t>
            </a:r>
          </a:p>
          <a:p>
            <a:pPr>
              <a:buFont typeface="Arial" pitchFamily="-106" charset="0"/>
              <a:buNone/>
              <a:defRPr/>
            </a:pPr>
            <a:r>
              <a:rPr lang="it-IT" dirty="0" smtClean="0">
                <a:latin typeface="+mj-lt"/>
              </a:rPr>
              <a:t>Quattro profili: </a:t>
            </a:r>
          </a:p>
          <a:p>
            <a:pPr>
              <a:buFont typeface="Arial" pitchFamily="-106" charset="0"/>
              <a:buChar char="•"/>
              <a:defRPr/>
            </a:pPr>
            <a:r>
              <a:rPr lang="it-IT" dirty="0" smtClean="0">
                <a:latin typeface="+mj-lt"/>
              </a:rPr>
              <a:t>legale </a:t>
            </a:r>
          </a:p>
          <a:p>
            <a:pPr>
              <a:buFont typeface="Arial" pitchFamily="-106" charset="0"/>
              <a:buChar char="•"/>
              <a:defRPr/>
            </a:pPr>
            <a:r>
              <a:rPr lang="it-IT" dirty="0" smtClean="0">
                <a:latin typeface="+mj-lt"/>
              </a:rPr>
              <a:t>dei diritti </a:t>
            </a:r>
          </a:p>
          <a:p>
            <a:pPr>
              <a:buFont typeface="Arial" pitchFamily="-106" charset="0"/>
              <a:buChar char="•"/>
              <a:defRPr/>
            </a:pPr>
            <a:r>
              <a:rPr lang="it-IT" dirty="0" smtClean="0">
                <a:latin typeface="+mj-lt"/>
              </a:rPr>
              <a:t>della partecipazione attiva</a:t>
            </a:r>
          </a:p>
          <a:p>
            <a:pPr>
              <a:buFont typeface="Arial" pitchFamily="-106" charset="0"/>
              <a:buChar char="•"/>
              <a:defRPr/>
            </a:pPr>
            <a:r>
              <a:rPr lang="it-IT" dirty="0" smtClean="0">
                <a:latin typeface="+mj-lt"/>
              </a:rPr>
              <a:t> dell’identificazione e solidarietà</a:t>
            </a:r>
          </a:p>
          <a:p>
            <a:pPr>
              <a:buFont typeface="Arial" pitchFamily="-106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Governare città plurali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buFont typeface="Arial" pitchFamily="-106" charset="0"/>
              <a:buChar char="•"/>
              <a:defRPr/>
            </a:pPr>
            <a:r>
              <a:rPr lang="it-IT" sz="2800" dirty="0" smtClean="0"/>
              <a:t>Una ricerca europea (</a:t>
            </a:r>
            <a:r>
              <a:rPr lang="it-IT" sz="2800" dirty="0" err="1" smtClean="0"/>
              <a:t>FrancoAngeli</a:t>
            </a:r>
            <a:r>
              <a:rPr lang="it-IT" sz="2800" dirty="0" smtClean="0"/>
              <a:t> 2012)</a:t>
            </a:r>
          </a:p>
          <a:p>
            <a:pPr>
              <a:buFont typeface="Arial" pitchFamily="-106" charset="0"/>
              <a:buChar char="•"/>
              <a:defRPr/>
            </a:pPr>
            <a:r>
              <a:rPr lang="it-IT" sz="2800" dirty="0" smtClean="0"/>
              <a:t>Dopo il multiculturalismo: diversità e coesione sociale</a:t>
            </a:r>
          </a:p>
          <a:p>
            <a:pPr marL="514350" indent="-514350">
              <a:buFont typeface="Times New Roman" pitchFamily="18" charset="0"/>
              <a:buAutoNum type="arabicParenR"/>
              <a:defRPr/>
            </a:pPr>
            <a:r>
              <a:rPr lang="it-IT" sz="2800" dirty="0" smtClean="0"/>
              <a:t>Valorizzare la diversità culturale, farne un elemento di attrattiva</a:t>
            </a:r>
          </a:p>
          <a:p>
            <a:pPr marL="514350" indent="-514350">
              <a:buFont typeface="Times New Roman" pitchFamily="18" charset="0"/>
              <a:buAutoNum type="arabicParenR"/>
              <a:defRPr/>
            </a:pPr>
            <a:r>
              <a:rPr lang="it-IT" sz="2800" dirty="0" smtClean="0"/>
              <a:t>Riassorbire i problemi legati alla superdiversità promuovendo la coesione sociale </a:t>
            </a:r>
          </a:p>
          <a:p>
            <a:pPr marL="514350" indent="-514350">
              <a:buFont typeface="Times New Roman" pitchFamily="18" charset="0"/>
              <a:buAutoNum type="arabicParenR"/>
              <a:defRPr/>
            </a:pPr>
            <a:r>
              <a:rPr lang="it-IT" sz="2800" dirty="0" smtClean="0"/>
              <a:t>Triangolare con i soggetti della società civile</a:t>
            </a:r>
          </a:p>
          <a:p>
            <a:pPr marL="514350" indent="-514350">
              <a:buFont typeface="Times New Roman" pitchFamily="18" charset="0"/>
              <a:buAutoNum type="arabicParenR"/>
              <a:defRPr/>
            </a:pPr>
            <a:r>
              <a:rPr lang="it-IT" sz="2800" dirty="0" smtClean="0"/>
              <a:t> Riconoscere il ruolo pubblico delle religioni, promuovendo il dialogo</a:t>
            </a:r>
            <a:endParaRPr lang="it-IT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Ritornando all’integrazione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6" charset="0"/>
              <a:buChar char="•"/>
              <a:defRPr/>
            </a:pPr>
            <a:r>
              <a:rPr lang="it-IT" dirty="0" smtClean="0"/>
              <a:t>Il processo che porta a diventare una componente accettata della società ricevente</a:t>
            </a:r>
          </a:p>
          <a:p>
            <a:pPr>
              <a:buFont typeface="Arial" pitchFamily="-106" charset="0"/>
              <a:buChar char="•"/>
              <a:defRPr/>
            </a:pPr>
            <a:r>
              <a:rPr lang="it-IT" dirty="0" smtClean="0"/>
              <a:t>Tre dimensioni: </a:t>
            </a:r>
          </a:p>
          <a:p>
            <a:pPr marL="514350" indent="-514350">
              <a:buFont typeface="Arial" pitchFamily="-106" charset="0"/>
              <a:buAutoNum type="arabicParenR"/>
              <a:defRPr/>
            </a:pPr>
            <a:r>
              <a:rPr lang="it-IT" dirty="0" smtClean="0"/>
              <a:t>Processuale</a:t>
            </a:r>
          </a:p>
          <a:p>
            <a:pPr marL="514350" indent="-514350">
              <a:buFont typeface="Arial" pitchFamily="-106" charset="0"/>
              <a:buAutoNum type="arabicParenR"/>
              <a:defRPr/>
            </a:pPr>
            <a:r>
              <a:rPr lang="it-IT" dirty="0" smtClean="0"/>
              <a:t>Multidimensionale</a:t>
            </a:r>
          </a:p>
          <a:p>
            <a:pPr marL="514350" indent="-514350">
              <a:buFont typeface="Arial" pitchFamily="-106" charset="0"/>
              <a:buAutoNum type="arabicParenR"/>
              <a:defRPr/>
            </a:pPr>
            <a:r>
              <a:rPr lang="it-IT" dirty="0" smtClean="0"/>
              <a:t>Interattiva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Tre concezioni di integrazione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>
              <a:spcBef>
                <a:spcPts val="5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0000"/>
                </a:solidFill>
              </a:rPr>
              <a:t>1) integrazione come utilità per il nostro paese</a:t>
            </a:r>
          </a:p>
          <a:p>
            <a:pPr marL="271463" indent="-271463">
              <a:spcBef>
                <a:spcPts val="5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0000"/>
                </a:solidFill>
              </a:rPr>
              <a:t>2)tutelare il benessere degli immigrati, senza ledere quello dei nazionali</a:t>
            </a:r>
          </a:p>
          <a:p>
            <a:pPr marL="271463" indent="-271463">
              <a:spcBef>
                <a:spcPts val="5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0000"/>
                </a:solidFill>
              </a:rPr>
              <a:t>3) promuovere un’interazione positiva tra maggioranza e minoranze (</a:t>
            </a:r>
            <a:r>
              <a:rPr lang="it-IT" dirty="0" err="1" smtClean="0">
                <a:solidFill>
                  <a:srgbClr val="000000"/>
                </a:solidFill>
              </a:rPr>
              <a:t>cfr.Zincone</a:t>
            </a:r>
            <a:r>
              <a:rPr lang="it-IT" dirty="0" smtClean="0">
                <a:solidFill>
                  <a:srgbClr val="000000"/>
                </a:solidFill>
              </a:rPr>
              <a:t>, 2009)</a:t>
            </a:r>
          </a:p>
          <a:p>
            <a:pPr marL="271463" indent="-271463">
              <a:spcBef>
                <a:spcPts val="5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t-IT" dirty="0" smtClean="0">
                <a:solidFill>
                  <a:srgbClr val="000000"/>
                </a:solidFill>
              </a:rPr>
              <a:t>La dimensione mancante: il miglioramento del benessere delle società di origine</a:t>
            </a:r>
          </a:p>
          <a:p>
            <a:pPr>
              <a:buFont typeface="Arial" pitchFamily="-106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1223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5000">
                <a:solidFill>
                  <a:srgbClr val="04617B"/>
                </a:solidFill>
                <a:latin typeface="Constantia" pitchFamily="18" charset="0"/>
              </a:rPr>
              <a:t>Costruire integrazione e cittadinanza attiva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buFont typeface="Constantia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>
                <a:solidFill>
                  <a:srgbClr val="000000"/>
                </a:solidFill>
                <a:latin typeface="Constantia" pitchFamily="18" charset="0"/>
              </a:rPr>
              <a:t>Il problema della visione degli immigrati: soggetti pericolosi, poveri da assistere, nuovi cittadini </a:t>
            </a:r>
          </a:p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buFont typeface="Constantia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>
                <a:solidFill>
                  <a:srgbClr val="000000"/>
                </a:solidFill>
                <a:latin typeface="Constantia" pitchFamily="18" charset="0"/>
              </a:rPr>
              <a:t>Il problema della coerenza tra comportamenti e sentimenti, tra la mente e il cuore</a:t>
            </a:r>
          </a:p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buFont typeface="Constantia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>
                <a:solidFill>
                  <a:srgbClr val="000000"/>
                </a:solidFill>
                <a:latin typeface="Constantia" pitchFamily="18" charset="0"/>
              </a:rPr>
              <a:t>Il problema della costruzione di un’interazione adulta e paritaria: evitare il miserabilismo</a:t>
            </a:r>
          </a:p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buFont typeface="Constantia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200">
                <a:solidFill>
                  <a:srgbClr val="000000"/>
                </a:solidFill>
                <a:latin typeface="Constantia" pitchFamily="18" charset="0"/>
              </a:rPr>
              <a:t>Il problema del protagonismo dei migranti </a:t>
            </a:r>
          </a:p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2200">
              <a:solidFill>
                <a:srgbClr val="000000"/>
              </a:solidFill>
              <a:latin typeface="Constantia" pitchFamily="18" charset="0"/>
            </a:endParaRPr>
          </a:p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buFont typeface="Constantia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2200">
              <a:solidFill>
                <a:srgbClr val="000000"/>
              </a:solidFill>
              <a:latin typeface="Constantia" pitchFamily="18" charset="0"/>
            </a:endParaRPr>
          </a:p>
          <a:p>
            <a:pPr marL="271463" indent="-271463" eaLnBrk="0" hangingPunct="0">
              <a:spcBef>
                <a:spcPts val="550"/>
              </a:spcBef>
              <a:buClr>
                <a:srgbClr val="0BD0D9"/>
              </a:buClr>
              <a:buSzPct val="95000"/>
              <a:buFont typeface="Constantia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2200">
              <a:solidFill>
                <a:srgbClr val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solidFill>
                  <a:srgbClr val="0070C0"/>
                </a:solidFill>
                <a:ea typeface="ＭＳ Ｐゴシック" pitchFamily="34" charset="-128"/>
              </a:rPr>
              <a:t>Per saperne di più</a:t>
            </a:r>
          </a:p>
        </p:txBody>
      </p:sp>
      <p:sp>
        <p:nvSpPr>
          <p:cNvPr id="57346" name="Segnaposto contenuto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b="1" smtClean="0">
                <a:ea typeface="ＭＳ Ｐゴシック" pitchFamily="34" charset="-128"/>
              </a:rPr>
              <a:t>Rivista “Mondi migranti”, ed. FrancoAngeli</a:t>
            </a:r>
            <a:r>
              <a:rPr lang="it-IT" smtClean="0">
                <a:ea typeface="ＭＳ Ｐゴシック" pitchFamily="34" charset="-128"/>
              </a:rPr>
              <a:t> (3 numeri l’anno).</a:t>
            </a:r>
          </a:p>
          <a:p>
            <a:r>
              <a:rPr lang="it-IT" smtClean="0">
                <a:ea typeface="ＭＳ Ｐゴシック" pitchFamily="34" charset="-128"/>
              </a:rPr>
              <a:t>M.Ambrosini, Sociologia delle migrazioni, Il Mulino 2011</a:t>
            </a:r>
          </a:p>
          <a:p>
            <a:r>
              <a:rPr lang="it-IT" smtClean="0">
                <a:ea typeface="ＭＳ Ｐゴシック" pitchFamily="34" charset="-128"/>
              </a:rPr>
              <a:t>M.Ambrosini, Richiesti e respinti, Il Saggiatore  2010</a:t>
            </a:r>
          </a:p>
          <a:p>
            <a:r>
              <a:rPr lang="it-IT" smtClean="0">
                <a:ea typeface="ＭＳ Ｐゴシック" pitchFamily="34" charset="-128"/>
              </a:rPr>
              <a:t>M.Ambrosini, E.Abbatecola (a cura di) Migrazioni e società, FrancoAngeli 2009.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536575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500">
                <a:solidFill>
                  <a:srgbClr val="0083B7"/>
                </a:solidFill>
                <a:latin typeface="Constantia" pitchFamily="18" charset="0"/>
              </a:rPr>
              <a:t>Chi sono gli immigrati?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268413"/>
            <a:ext cx="8229600" cy="5056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09575" indent="-273050" eaLnBrk="0" hangingPunct="0">
              <a:spcBef>
                <a:spcPts val="600"/>
              </a:spcBef>
              <a:buClr>
                <a:srgbClr val="0BD0D9"/>
              </a:buClr>
              <a:buSzPct val="95000"/>
              <a:buFont typeface="Wingdings" pitchFamily="2" charset="2"/>
              <a:buChar char=""/>
              <a:tabLst>
                <a:tab pos="1049338" algn="l"/>
                <a:tab pos="1963738" algn="l"/>
                <a:tab pos="2878138" algn="l"/>
                <a:tab pos="3792538" algn="l"/>
                <a:tab pos="4706938" algn="l"/>
                <a:tab pos="5621338" algn="l"/>
                <a:tab pos="6535738" algn="l"/>
                <a:tab pos="7450138" algn="l"/>
                <a:tab pos="8364538" algn="l"/>
                <a:tab pos="9278938" algn="l"/>
                <a:tab pos="10193338" algn="l"/>
              </a:tabLst>
            </a:pPr>
            <a:r>
              <a:rPr lang="it-IT" sz="2800">
                <a:solidFill>
                  <a:srgbClr val="000000"/>
                </a:solidFill>
                <a:latin typeface="Constantia" pitchFamily="18" charset="0"/>
              </a:rPr>
              <a:t>ONU: L’immigrato  è </a:t>
            </a:r>
            <a:r>
              <a:rPr lang="it-IT" sz="2800" i="1">
                <a:solidFill>
                  <a:srgbClr val="000000"/>
                </a:solidFill>
                <a:latin typeface="Constantia" pitchFamily="18" charset="0"/>
              </a:rPr>
              <a:t>una persona che si è spostata in un paese diverso da quello di residenza abituale e che vive in quel paese da più di un anno </a:t>
            </a:r>
          </a:p>
          <a:p>
            <a:pPr marL="409575" indent="-273050" eaLnBrk="0" hangingPunct="0">
              <a:spcBef>
                <a:spcPts val="600"/>
              </a:spcBef>
              <a:buClr>
                <a:srgbClr val="0BD0D9"/>
              </a:buClr>
              <a:buSzPct val="95000"/>
              <a:buFont typeface="Wingdings" pitchFamily="2" charset="2"/>
              <a:buChar char=""/>
              <a:tabLst>
                <a:tab pos="1049338" algn="l"/>
                <a:tab pos="1963738" algn="l"/>
                <a:tab pos="2878138" algn="l"/>
                <a:tab pos="3792538" algn="l"/>
                <a:tab pos="4706938" algn="l"/>
                <a:tab pos="5621338" algn="l"/>
                <a:tab pos="6535738" algn="l"/>
                <a:tab pos="7450138" algn="l"/>
                <a:tab pos="8364538" algn="l"/>
                <a:tab pos="9278938" algn="l"/>
                <a:tab pos="10193338" algn="l"/>
              </a:tabLst>
            </a:pPr>
            <a:r>
              <a:rPr lang="it-IT" sz="2800">
                <a:solidFill>
                  <a:srgbClr val="000000"/>
                </a:solidFill>
                <a:latin typeface="Constantia" pitchFamily="18" charset="0"/>
              </a:rPr>
              <a:t>Noi non chiamiamo immigrati gli stranieri provenienti dai paesi ricchi. E neppure i benestanti, o le persone famose, dei paesi poveri</a:t>
            </a:r>
          </a:p>
          <a:p>
            <a:pPr marL="409575" indent="-273050" eaLnBrk="0" hangingPunct="0">
              <a:spcBef>
                <a:spcPts val="600"/>
              </a:spcBef>
              <a:buClr>
                <a:srgbClr val="0BD0D9"/>
              </a:buClr>
              <a:buSzPct val="95000"/>
              <a:buFont typeface="Wingdings" pitchFamily="2" charset="2"/>
              <a:buChar char=""/>
              <a:tabLst>
                <a:tab pos="1049338" algn="l"/>
                <a:tab pos="1963738" algn="l"/>
                <a:tab pos="2878138" algn="l"/>
                <a:tab pos="3792538" algn="l"/>
                <a:tab pos="4706938" algn="l"/>
                <a:tab pos="5621338" algn="l"/>
                <a:tab pos="6535738" algn="l"/>
                <a:tab pos="7450138" algn="l"/>
                <a:tab pos="8364538" algn="l"/>
                <a:tab pos="9278938" algn="l"/>
                <a:tab pos="10193338" algn="l"/>
              </a:tabLst>
            </a:pPr>
            <a:r>
              <a:rPr lang="it-IT" sz="2800">
                <a:solidFill>
                  <a:srgbClr val="000000"/>
                </a:solidFill>
                <a:latin typeface="Constantia" pitchFamily="18" charset="0"/>
              </a:rPr>
              <a:t>Il termine si applica solo agli stranieri residenti classificati come poveri: </a:t>
            </a:r>
            <a:r>
              <a:rPr lang="it-IT" sz="2800" b="1">
                <a:solidFill>
                  <a:srgbClr val="000000"/>
                </a:solidFill>
                <a:latin typeface="Constantia" pitchFamily="18" charset="0"/>
              </a:rPr>
              <a:t>la ricchezza sbianca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Immigrazione, cittadinanza, stati 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sz="2800" dirty="0" smtClean="0"/>
              <a:t>La cittadinanza presuppone tradizionalmente </a:t>
            </a:r>
            <a:r>
              <a:rPr lang="it-IT" sz="2800" b="1" dirty="0" smtClean="0"/>
              <a:t>l’appartenenza a uno Stato nazionale</a:t>
            </a:r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sz="2800" dirty="0" smtClean="0"/>
              <a:t>Rientra nei processi di </a:t>
            </a:r>
            <a:r>
              <a:rPr lang="it-IT" sz="2800" b="1" dirty="0" smtClean="0"/>
              <a:t>costruzione di comunità nazionali</a:t>
            </a:r>
            <a:r>
              <a:rPr lang="it-IT" sz="2800" dirty="0" smtClean="0"/>
              <a:t> concepite come omogenee e solidali</a:t>
            </a:r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sz="2800" dirty="0" smtClean="0"/>
              <a:t>L’immigrazione comporta una </a:t>
            </a:r>
            <a:r>
              <a:rPr lang="it-IT" sz="2800" b="1" dirty="0" smtClean="0"/>
              <a:t>doppia alterità</a:t>
            </a:r>
            <a:r>
              <a:rPr lang="it-IT" sz="2800" dirty="0" smtClean="0"/>
              <a:t>: stranieri e poveri</a:t>
            </a:r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sz="2800" dirty="0" smtClean="0"/>
              <a:t>Introduce una tensione nei confronti delle architetture nazionali</a:t>
            </a:r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sz="2800" dirty="0" smtClean="0"/>
              <a:t>Negli ultimi anni: l’economia si globalizza, la politica tende a </a:t>
            </a:r>
            <a:r>
              <a:rPr lang="it-IT" sz="2800" dirty="0" err="1" smtClean="0"/>
              <a:t>rinazionalizzarsi</a:t>
            </a:r>
            <a:endParaRPr lang="it-IT" sz="2800" dirty="0" smtClean="0"/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Il rapporto tra integrazione e cittadinanza</a:t>
            </a:r>
          </a:p>
        </p:txBody>
      </p:sp>
      <p:sp>
        <p:nvSpPr>
          <p:cNvPr id="44034" name="Segnaposto contenuto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Due visioni:</a:t>
            </a:r>
          </a:p>
          <a:p>
            <a:pPr>
              <a:buFont typeface="Arial" charset="0"/>
              <a:buNone/>
            </a:pPr>
            <a:r>
              <a:rPr lang="it-IT" smtClean="0">
                <a:ea typeface="ＭＳ Ｐゴシック" pitchFamily="34" charset="-128"/>
              </a:rPr>
              <a:t> 1) più tradizionale, tornata in auge: la cittadinanza come premio all’integrazione</a:t>
            </a:r>
          </a:p>
          <a:p>
            <a:pPr>
              <a:buFont typeface="Arial" charset="0"/>
              <a:buNone/>
            </a:pPr>
            <a:r>
              <a:rPr lang="it-IT" smtClean="0">
                <a:ea typeface="ＭＳ Ｐゴシック" pitchFamily="34" charset="-128"/>
              </a:rPr>
              <a:t> 2) più recente, oggi più discussa: la cittadinanza come via all’integrazione</a:t>
            </a:r>
          </a:p>
          <a:p>
            <a:pPr>
              <a:buFont typeface="Arial" charset="0"/>
              <a:buNone/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Fattori di complicazione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Arial" pitchFamily="-106" charset="0"/>
              <a:buChar char="•"/>
              <a:defRPr/>
            </a:pPr>
            <a:r>
              <a:rPr lang="it-IT" sz="3100" dirty="0" smtClean="0"/>
              <a:t>Si rovescia lo schema </a:t>
            </a:r>
            <a:r>
              <a:rPr lang="it-IT" sz="3100" dirty="0" err="1" smtClean="0"/>
              <a:t>marshalliano</a:t>
            </a:r>
            <a:r>
              <a:rPr lang="it-IT" sz="3100" dirty="0" smtClean="0"/>
              <a:t>: vengono prima (alcuni) diritti sociali, ma senza una base di diritti politici</a:t>
            </a:r>
          </a:p>
          <a:p>
            <a:pPr>
              <a:lnSpc>
                <a:spcPct val="120000"/>
              </a:lnSpc>
              <a:buFont typeface="Arial" pitchFamily="-106" charset="0"/>
              <a:buChar char="•"/>
              <a:defRPr/>
            </a:pPr>
            <a:r>
              <a:rPr lang="it-IT" sz="3100" dirty="0" smtClean="0"/>
              <a:t>Scollamento tra l’</a:t>
            </a:r>
            <a:r>
              <a:rPr lang="it-IT" sz="3100" dirty="0" err="1" smtClean="0"/>
              <a:t>ethnos</a:t>
            </a:r>
            <a:r>
              <a:rPr lang="it-IT" sz="3100" dirty="0" smtClean="0"/>
              <a:t>, il </a:t>
            </a:r>
            <a:r>
              <a:rPr lang="it-IT" sz="3100" dirty="0" err="1" smtClean="0"/>
              <a:t>demos</a:t>
            </a:r>
            <a:r>
              <a:rPr lang="it-IT" sz="3100" dirty="0" smtClean="0"/>
              <a:t>, la popolazione residente</a:t>
            </a:r>
          </a:p>
          <a:p>
            <a:pPr>
              <a:lnSpc>
                <a:spcPct val="120000"/>
              </a:lnSpc>
              <a:buFont typeface="Arial" pitchFamily="-106" charset="0"/>
              <a:buChar char="•"/>
              <a:defRPr/>
            </a:pPr>
            <a:r>
              <a:rPr lang="it-IT" sz="3100" dirty="0" smtClean="0"/>
              <a:t>Cittadinanze sovrapposte (Unione europea)</a:t>
            </a:r>
          </a:p>
          <a:p>
            <a:pPr>
              <a:lnSpc>
                <a:spcPct val="120000"/>
              </a:lnSpc>
              <a:buFont typeface="Arial" pitchFamily="-106" charset="0"/>
              <a:buChar char="•"/>
              <a:defRPr/>
            </a:pPr>
            <a:r>
              <a:rPr lang="it-IT" sz="3100" dirty="0" smtClean="0"/>
              <a:t>Si forma una stratificazione civica, con residenti titolari di diritti diversificati</a:t>
            </a:r>
          </a:p>
          <a:p>
            <a:pPr>
              <a:lnSpc>
                <a:spcPct val="120000"/>
              </a:lnSpc>
              <a:buFont typeface="Arial" pitchFamily="-106" charset="0"/>
              <a:buChar char="•"/>
              <a:defRPr/>
            </a:pPr>
            <a:r>
              <a:rPr lang="it-IT" sz="3100" dirty="0" smtClean="0"/>
              <a:t>Si sviluppano forme di doppia cittadinanza, con un potenziale  disallineamento tra identificazione e diritti (</a:t>
            </a:r>
            <a:r>
              <a:rPr lang="it-IT" sz="3100" dirty="0" err="1" smtClean="0"/>
              <a:t>indo-britannnici</a:t>
            </a:r>
            <a:r>
              <a:rPr lang="it-IT" sz="3100" dirty="0" smtClean="0"/>
              <a:t>, </a:t>
            </a:r>
            <a:r>
              <a:rPr lang="it-IT" sz="3100" dirty="0" err="1" smtClean="0"/>
              <a:t>messicano-americani…</a:t>
            </a:r>
            <a:r>
              <a:rPr lang="it-IT" sz="3100" dirty="0" smtClean="0"/>
              <a:t>) </a:t>
            </a:r>
          </a:p>
          <a:p>
            <a:pPr>
              <a:lnSpc>
                <a:spcPct val="120000"/>
              </a:lnSpc>
              <a:buFont typeface="Arial" pitchFamily="-106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Cittadinanza e diritti</a:t>
            </a:r>
          </a:p>
        </p:txBody>
      </p:sp>
      <p:sp>
        <p:nvSpPr>
          <p:cNvPr id="46082" name="Segnaposto contenuto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Non è vero che gli immigrati non hanno diritti: ne hanno alcuni anche gli immigrati in condizione irregolare</a:t>
            </a:r>
          </a:p>
          <a:p>
            <a:r>
              <a:rPr lang="it-IT" smtClean="0">
                <a:ea typeface="ＭＳ Ｐゴシック" pitchFamily="34" charset="-128"/>
              </a:rPr>
              <a:t>Ma la mancanza della cittadinanza e del diritto di voto li rende più deboli</a:t>
            </a:r>
          </a:p>
          <a:p>
            <a:r>
              <a:rPr lang="it-IT" smtClean="0">
                <a:ea typeface="ＭＳ Ｐゴシック" pitchFamily="34" charset="-128"/>
              </a:rPr>
              <a:t>Questioni connesse: impiego pubblico, accesso alle professioni, riconoscimento dei titoli di studio, pieno accesso ai diritti sociali</a:t>
            </a:r>
          </a:p>
          <a:p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9600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600">
                <a:solidFill>
                  <a:srgbClr val="04617B"/>
                </a:solidFill>
                <a:latin typeface="Constantia" pitchFamily="18" charset="0"/>
              </a:rPr>
              <a:t>La cittadinanza all’italiana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412875"/>
            <a:ext cx="8229600" cy="5299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600">
                <a:solidFill>
                  <a:srgbClr val="000000"/>
                </a:solidFill>
                <a:latin typeface="Constantia" pitchFamily="18" charset="0"/>
              </a:rPr>
              <a:t>Il caso italiano: una concezione “etnica” della cittadinanza, legata al sangue e al connubio: la nostra legge è la più restrittiva dell’UE, dopo la riforma di quella greca</a:t>
            </a:r>
          </a:p>
          <a:p>
            <a:pPr marL="271463" indent="-271463" eaLnBrk="0" hangingPunct="0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600">
                <a:solidFill>
                  <a:srgbClr val="000000"/>
                </a:solidFill>
                <a:latin typeface="Constantia" pitchFamily="18" charset="0"/>
              </a:rPr>
              <a:t>Solo nel 2009 per la prima volta le naturalizzazioni per residenza hanno superato quelle per matrimonio</a:t>
            </a:r>
          </a:p>
          <a:p>
            <a:pPr marL="271463" indent="-271463" eaLnBrk="0" hangingPunct="0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600">
                <a:solidFill>
                  <a:srgbClr val="000000"/>
                </a:solidFill>
                <a:latin typeface="Constantia" pitchFamily="18" charset="0"/>
              </a:rPr>
              <a:t>La chiusura verso le seconde generazioni, anche nate in Italia</a:t>
            </a:r>
          </a:p>
          <a:p>
            <a:pPr marL="271463" indent="-271463" eaLnBrk="0" hangingPunct="0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600">
                <a:solidFill>
                  <a:srgbClr val="000000"/>
                </a:solidFill>
                <a:latin typeface="Constantia" pitchFamily="18" charset="0"/>
              </a:rPr>
              <a:t>La questione della formazione alla lingua e alla cultura italiana</a:t>
            </a:r>
          </a:p>
          <a:p>
            <a:pPr marL="271463" indent="-271463" eaLnBrk="0" hangingPunct="0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2600">
              <a:solidFill>
                <a:srgbClr val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Cinque o dieci anni</a:t>
            </a:r>
          </a:p>
        </p:txBody>
      </p:sp>
      <p:sp>
        <p:nvSpPr>
          <p:cNvPr id="49154" name="Segnaposto contenuto 2"/>
          <p:cNvSpPr>
            <a:spLocks noGrp="1"/>
          </p:cNvSpPr>
          <p:nvPr>
            <p:ph idx="1"/>
          </p:nvPr>
        </p:nvSpPr>
        <p:spPr bwMode="auto">
          <a:xfrm>
            <a:off x="395288" y="1052513"/>
            <a:ext cx="8229600" cy="5173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Concedono la cittadinanza dopo 5 anni parecchi paesi: USA, Francia, Regno Unito, Olanda, Svezia….</a:t>
            </a:r>
          </a:p>
          <a:p>
            <a:r>
              <a:rPr lang="it-IT" smtClean="0">
                <a:ea typeface="ＭＳ Ｐゴシック" pitchFamily="34" charset="-128"/>
              </a:rPr>
              <a:t>Altri concedono il diritto di voto locale</a:t>
            </a:r>
          </a:p>
          <a:p>
            <a:r>
              <a:rPr lang="it-IT" smtClean="0">
                <a:ea typeface="ＭＳ Ｐゴシック" pitchFamily="34" charset="-128"/>
              </a:rPr>
              <a:t>Sulle seconde generazioni, quasi tutti i paesi applicano condizioni di favore per chi è nato o è stato scolarizzato per alcuni anni nel  paese</a:t>
            </a:r>
          </a:p>
          <a:p>
            <a:r>
              <a:rPr lang="it-IT" smtClean="0">
                <a:ea typeface="ＭＳ Ｐゴシック" pitchFamily="34" charset="-128"/>
              </a:rPr>
              <a:t>In Italia: diritto di sangue; connubio; svantaggio per i minori ricongiunti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>
                <a:ea typeface="ＭＳ Ｐゴシック" pitchFamily="34" charset="-128"/>
              </a:rPr>
              <a:t>Cittadinanza dal basso?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dirty="0" smtClean="0"/>
              <a:t>Una visione dinamica e </a:t>
            </a:r>
            <a:r>
              <a:rPr lang="it-IT" dirty="0" err="1" smtClean="0"/>
              <a:t>micro-sociale</a:t>
            </a:r>
            <a:r>
              <a:rPr lang="it-IT" dirty="0" smtClean="0"/>
              <a:t> della cittadinanza: gli “atti di cittadinanza” </a:t>
            </a:r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dirty="0" smtClean="0"/>
              <a:t> acquisire uno status regolare significa acquisire dei diritti; ricongiungere la famiglia o mandare i figli a scuola, comporta altri diritti e obblighi</a:t>
            </a:r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dirty="0" smtClean="0"/>
              <a:t>L’ingresso nel lavoro regolare o l’avvio di un’attività d’impresa sono aspetti cruciali di questi processi di </a:t>
            </a:r>
            <a:r>
              <a:rPr lang="it-IT" dirty="0" err="1" smtClean="0"/>
              <a:t>cittadinizzazione</a:t>
            </a:r>
            <a:endParaRPr lang="it-IT" dirty="0" smtClean="0"/>
          </a:p>
          <a:p>
            <a:pPr>
              <a:lnSpc>
                <a:spcPct val="110000"/>
              </a:lnSpc>
              <a:buFont typeface="Arial" pitchFamily="-106" charset="0"/>
              <a:buChar char="•"/>
              <a:defRPr/>
            </a:pPr>
            <a:r>
              <a:rPr lang="it-IT" dirty="0" smtClean="0"/>
              <a:t>La partecipazione sindacale (e l’associazionismo) come forme di cittadinanza politica sussidiaria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51</TotalTime>
  <Words>683</Words>
  <Application>Microsoft Office PowerPoint</Application>
  <PresentationFormat>Presentazione su schermo (4:3)</PresentationFormat>
  <Paragraphs>80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15</vt:i4>
      </vt:variant>
    </vt:vector>
  </HeadingPairs>
  <TitlesOfParts>
    <vt:vector size="28" baseType="lpstr">
      <vt:lpstr>Arial</vt:lpstr>
      <vt:lpstr>ＭＳ Ｐゴシック</vt:lpstr>
      <vt:lpstr>Constantia</vt:lpstr>
      <vt:lpstr>Calibri</vt:lpstr>
      <vt:lpstr>Wingdings</vt:lpstr>
      <vt:lpstr>Wingdings 2</vt:lpstr>
      <vt:lpstr>Times New Roman</vt:lpstr>
      <vt:lpstr>Microsoft YaHei</vt:lpstr>
      <vt:lpstr>PPT</vt:lpstr>
      <vt:lpstr>3</vt:lpstr>
      <vt:lpstr>Tema di Office</vt:lpstr>
      <vt:lpstr>PPT</vt:lpstr>
      <vt:lpstr>Tema di Office</vt:lpstr>
      <vt:lpstr>     Maurizio Ambrosini, università di Milano,</vt:lpstr>
      <vt:lpstr>Diapositiva 2</vt:lpstr>
      <vt:lpstr>Immigrazione, cittadinanza, stati nazionali</vt:lpstr>
      <vt:lpstr>Il rapporto tra integrazione e cittadinanza</vt:lpstr>
      <vt:lpstr>Fattori di complicazione</vt:lpstr>
      <vt:lpstr>Cittadinanza e diritti</vt:lpstr>
      <vt:lpstr>Diapositiva 7</vt:lpstr>
      <vt:lpstr>Cinque o dieci anni</vt:lpstr>
      <vt:lpstr>Cittadinanza dal basso?</vt:lpstr>
      <vt:lpstr>Cittadinanza transnazionale</vt:lpstr>
      <vt:lpstr>Governare città plurali</vt:lpstr>
      <vt:lpstr>Ritornando all’integrazione</vt:lpstr>
      <vt:lpstr>Tre concezioni di integrazione</vt:lpstr>
      <vt:lpstr>Diapositiva 14</vt:lpstr>
      <vt:lpstr>Per saperne di più</vt:lpstr>
    </vt:vector>
  </TitlesOfParts>
  <Company>unimi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lenzi</cp:lastModifiedBy>
  <cp:revision>16</cp:revision>
  <dcterms:created xsi:type="dcterms:W3CDTF">2013-01-11T11:10:20Z</dcterms:created>
  <dcterms:modified xsi:type="dcterms:W3CDTF">2013-07-01T06:21:30Z</dcterms:modified>
</cp:coreProperties>
</file>